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87" r:id="rId2"/>
    <p:sldId id="350" r:id="rId3"/>
    <p:sldId id="354" r:id="rId4"/>
    <p:sldId id="355" r:id="rId5"/>
    <p:sldId id="356" r:id="rId6"/>
    <p:sldId id="388" r:id="rId7"/>
    <p:sldId id="357" r:id="rId8"/>
    <p:sldId id="359" r:id="rId9"/>
    <p:sldId id="344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84" r:id="rId25"/>
    <p:sldId id="385" r:id="rId26"/>
    <p:sldId id="386" r:id="rId27"/>
    <p:sldId id="374" r:id="rId28"/>
    <p:sldId id="375" r:id="rId29"/>
    <p:sldId id="376" r:id="rId30"/>
    <p:sldId id="377" r:id="rId31"/>
    <p:sldId id="378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A1BD0C-8500-4303-A4A0-6B5822722687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AB9DF9-234A-4D55-998E-3C5992999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29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7130AA-6BD6-BA4C-A2EC-B27412AC227D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43B019-8A30-2240-8E5C-B259701C3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0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citebite.com/c2y6l3p2t8uga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List_of_countries_by_population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Story – tell one.</a:t>
            </a:r>
            <a:r>
              <a:rPr lang="en-US" baseline="0" dirty="0" smtClean="0"/>
              <a:t> Why? Human element.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B019-8A30-2240-8E5C-B259701C30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7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NY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B019-8A30-2240-8E5C-B259701C30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37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</a:t>
            </a:r>
            <a:r>
              <a:rPr lang="en-US" baseline="0" dirty="0" smtClean="0"/>
              <a:t> ‘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what you’re </a:t>
            </a:r>
            <a:r>
              <a:rPr lang="en-US" baseline="0" dirty="0" err="1" smtClean="0"/>
              <a:t>gonna</a:t>
            </a:r>
            <a:r>
              <a:rPr lang="en-US" baseline="0" dirty="0" smtClean="0"/>
              <a:t> tell them so we can follow along.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B019-8A30-2240-8E5C-B259701C30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54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2-5, subdivides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3A55-0B24-934E-99AC-14FA7D7489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48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P13-14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3A55-0B24-934E-99AC-14FA7D7489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Subway stats – think</a:t>
            </a:r>
            <a:r>
              <a:rPr lang="en-US" baseline="0" dirty="0" smtClean="0"/>
              <a:t> of the 3 women closest to you – one sexually assaulted. </a:t>
            </a:r>
          </a:p>
          <a:p>
            <a:r>
              <a:rPr lang="en-US" baseline="0" dirty="0" smtClean="0"/>
              <a:t>Shock people – bacteria living in your eyeball?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B019-8A30-2240-8E5C-B259701C309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01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wrap up, etc.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B019-8A30-2240-8E5C-B259701C309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17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‘</a:t>
            </a:r>
            <a:r>
              <a:rPr lang="en-US" dirty="0" err="1" smtClean="0"/>
              <a:t>em</a:t>
            </a:r>
            <a:r>
              <a:rPr lang="en-US" dirty="0" smtClean="0"/>
              <a:t> what you told ‘</a:t>
            </a:r>
            <a:r>
              <a:rPr lang="en-US" dirty="0" err="1" smtClean="0"/>
              <a:t>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B019-8A30-2240-8E5C-B259701C309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81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Hit 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B019-8A30-2240-8E5C-B259701C309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14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in four people develops some</a:t>
            </a:r>
            <a:r>
              <a:rPr lang="en-US" baseline="0" dirty="0" smtClean="0"/>
              <a:t> form of mental illness at some stage in life. </a:t>
            </a:r>
          </a:p>
          <a:p>
            <a:endParaRPr lang="en-US" baseline="0" dirty="0" smtClean="0"/>
          </a:p>
          <a:p>
            <a:r>
              <a:rPr lang="en-US" b="1" dirty="0" smtClean="0"/>
              <a:t>1.) Bigger than Most Countries</a:t>
            </a:r>
            <a:br>
              <a:rPr lang="en-US" b="1" dirty="0" smtClean="0"/>
            </a:br>
            <a:r>
              <a:rPr lang="en-US" dirty="0" smtClean="0"/>
              <a:t>Currently, more than </a:t>
            </a:r>
            <a:r>
              <a:rPr lang="en-US" dirty="0" smtClean="0">
                <a:hlinkClick r:id="rId3"/>
              </a:rPr>
              <a:t>40 million Americans</a:t>
            </a:r>
            <a:r>
              <a:rPr lang="en-US" dirty="0" smtClean="0"/>
              <a:t> hold student debt. The population with student loans is actually greater than the entire population of Canada, Poland, North Korea, Australia and more than </a:t>
            </a:r>
            <a:r>
              <a:rPr lang="en-US" dirty="0" smtClean="0">
                <a:hlinkClick r:id="rId4"/>
              </a:rPr>
              <a:t>200 other countries</a:t>
            </a:r>
            <a:r>
              <a:rPr lang="en-US" dirty="0" smtClean="0"/>
              <a:t>. It's also about four times greater than the population of Sweden.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B019-8A30-2240-8E5C-B259701C30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55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Biggest Co2 Emitter – 1/3 is wasted!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B019-8A30-2240-8E5C-B259701C30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21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</a:t>
            </a:r>
            <a:r>
              <a:rPr lang="en-US" baseline="0" dirty="0" smtClean="0"/>
              <a:t> some – silent survey – why not pass around?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B019-8A30-2240-8E5C-B259701C30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8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me some quotes. </a:t>
            </a:r>
          </a:p>
          <a:p>
            <a:r>
              <a:rPr lang="en-US" dirty="0" smtClean="0"/>
              <a:t>We</a:t>
            </a:r>
            <a:r>
              <a:rPr lang="en-US" baseline="0" dirty="0" smtClean="0"/>
              <a:t> know speaker – Celebrities, Political Leaders, </a:t>
            </a:r>
          </a:p>
          <a:p>
            <a:r>
              <a:rPr lang="en-US" baseline="0" dirty="0" smtClean="0"/>
              <a:t>Don’t reinvent the wheel – they said it best.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B019-8A30-2240-8E5C-B259701C30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71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Story</a:t>
            </a:r>
            <a:r>
              <a:rPr lang="en-US" baseline="0" dirty="0" smtClean="0"/>
              <a:t> – tell one. Why? Human element.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B019-8A30-2240-8E5C-B259701C30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68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Collective</a:t>
            </a:r>
            <a:r>
              <a:rPr lang="en-US" baseline="0" dirty="0" smtClean="0"/>
              <a:t> experience.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B019-8A30-2240-8E5C-B259701C30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21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Relate weird</a:t>
            </a:r>
            <a:r>
              <a:rPr lang="en-US" baseline="0" dirty="0" smtClean="0"/>
              <a:t> topics to class. </a:t>
            </a:r>
          </a:p>
          <a:p>
            <a:r>
              <a:rPr lang="en-US" baseline="0" dirty="0" smtClean="0"/>
              <a:t>We are all human, BMCC, NYC, food shelter clothing, love, acceptance, learning.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B019-8A30-2240-8E5C-B259701C30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4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Collective</a:t>
            </a:r>
            <a:r>
              <a:rPr lang="en-US" baseline="0" dirty="0" smtClean="0"/>
              <a:t> experience.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B019-8A30-2240-8E5C-B259701C30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9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3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9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7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2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6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6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2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6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0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D0FFB-54EA-415D-8ECB-51F8767F8EB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5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Autofit/>
          </a:bodyPr>
          <a:lstStyle/>
          <a:p>
            <a:r>
              <a:rPr lang="en-US" sz="9000" dirty="0" smtClean="0"/>
              <a:t>Fundamentals of Speech</a:t>
            </a:r>
            <a:endParaRPr lang="en-US" sz="9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457460"/>
            <a:ext cx="8610600" cy="914400"/>
          </a:xfrm>
        </p:spPr>
        <p:txBody>
          <a:bodyPr>
            <a:normAutofit fontScale="62500" lnSpcReduction="20000"/>
          </a:bodyPr>
          <a:lstStyle/>
          <a:p>
            <a:r>
              <a:rPr lang="en-US" sz="5000" b="1" dirty="0" smtClean="0"/>
              <a:t>Introduction Speeches + the Art of Demonstration</a:t>
            </a:r>
            <a:endParaRPr lang="en-US" sz="5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3124200"/>
            <a:ext cx="3828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With Professor Collier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06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roduc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0"/>
            <a:ext cx="8312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1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Attention</a:t>
            </a:r>
            <a:endParaRPr lang="en-US" dirty="0"/>
          </a:p>
        </p:txBody>
      </p:sp>
      <p:pic>
        <p:nvPicPr>
          <p:cNvPr id="4" name="Content Placeholder 3" descr="shocked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7" b="218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133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Attention</a:t>
            </a:r>
            <a:endParaRPr lang="en-US" dirty="0"/>
          </a:p>
        </p:txBody>
      </p:sp>
      <p:pic>
        <p:nvPicPr>
          <p:cNvPr id="7" name="Picture 6" descr="ca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Attention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828800"/>
            <a:ext cx="5689864" cy="39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8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Attention</a:t>
            </a:r>
            <a:endParaRPr lang="en-US" dirty="0"/>
          </a:p>
        </p:txBody>
      </p:sp>
      <p:pic>
        <p:nvPicPr>
          <p:cNvPr id="6" name="Picture 5" descr="quo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16" y="1447800"/>
            <a:ext cx="9144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Attention</a:t>
            </a:r>
            <a:endParaRPr lang="en-US" dirty="0"/>
          </a:p>
        </p:txBody>
      </p:sp>
      <p:pic>
        <p:nvPicPr>
          <p:cNvPr id="4" name="Content Placeholder 3" descr="Story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1" b="149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Reveal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0626"/>
            <a:ext cx="8064956" cy="5338774"/>
          </a:xfrm>
        </p:spPr>
      </p:pic>
    </p:spTree>
    <p:extLst>
      <p:ext uri="{BB962C8B-B14F-4D97-AF65-F5344CB8AC3E}">
        <p14:creationId xmlns:p14="http://schemas.microsoft.com/office/powerpoint/2010/main" val="123181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</a:t>
            </a:r>
            <a:r>
              <a:rPr lang="en-US" dirty="0" smtClean="0"/>
              <a:t>Benefits</a:t>
            </a:r>
            <a:endParaRPr lang="en-US" dirty="0"/>
          </a:p>
        </p:txBody>
      </p:sp>
      <p:pic>
        <p:nvPicPr>
          <p:cNvPr id="4" name="Content Placeholder 3" descr="relat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" b="9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88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Introduction: Credibility</a:t>
            </a:r>
            <a:endParaRPr lang="en-US" dirty="0"/>
          </a:p>
        </p:txBody>
      </p:sp>
      <p:pic>
        <p:nvPicPr>
          <p:cNvPr id="4" name="Content Placeholder 3" descr="experienc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" b="87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323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Credibility</a:t>
            </a:r>
            <a:endParaRPr lang="en-US" dirty="0"/>
          </a:p>
        </p:txBody>
      </p:sp>
      <p:pic>
        <p:nvPicPr>
          <p:cNvPr id="5" name="Content Placeholder 4" descr="research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3" b="84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36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6200"/>
            <a:ext cx="9147551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Preview</a:t>
            </a:r>
            <a:endParaRPr lang="en-US" dirty="0"/>
          </a:p>
        </p:txBody>
      </p:sp>
      <p:pic>
        <p:nvPicPr>
          <p:cNvPr id="4" name="Content Placeholder 3" descr="Preview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1" r="113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71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Phrases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Let’s begin, Let’s move on to…</a:t>
            </a:r>
          </a:p>
          <a:p>
            <a:r>
              <a:rPr lang="en-US" sz="3600" dirty="0" smtClean="0"/>
              <a:t>I’d like to start with, Now we’ll look at….</a:t>
            </a:r>
          </a:p>
          <a:p>
            <a:r>
              <a:rPr lang="en-US" sz="3600" dirty="0" smtClean="0"/>
              <a:t>First, Second, Third…</a:t>
            </a:r>
          </a:p>
          <a:p>
            <a:r>
              <a:rPr lang="en-US" sz="3600" dirty="0" smtClean="0"/>
              <a:t>Next, Finally</a:t>
            </a:r>
          </a:p>
          <a:p>
            <a:r>
              <a:rPr lang="en-US" sz="3600" dirty="0" smtClean="0"/>
              <a:t>In conclusion, I’d like to end with, I’ll finish up by saying…</a:t>
            </a:r>
          </a:p>
        </p:txBody>
      </p:sp>
    </p:spTree>
    <p:extLst>
      <p:ext uri="{BB962C8B-B14F-4D97-AF65-F5344CB8AC3E}">
        <p14:creationId xmlns:p14="http://schemas.microsoft.com/office/powerpoint/2010/main" val="77145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complete sentences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520462"/>
            <a:ext cx="57150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Material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4062" y="1559169"/>
            <a:ext cx="7918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800" dirty="0" smtClean="0"/>
              <a:t>Bullet Points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844062" y="2895600"/>
            <a:ext cx="77665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800" dirty="0" smtClean="0"/>
              <a:t>Each main point should have 2-3 supporting materials – combination of examples, statistics, testimonies.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1350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030" y="152400"/>
            <a:ext cx="5588976" cy="6458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Explain</a:t>
            </a:r>
            <a:endParaRPr lang="en-US" sz="4800" b="1" dirty="0"/>
          </a:p>
        </p:txBody>
      </p:sp>
      <p:sp>
        <p:nvSpPr>
          <p:cNvPr id="6" name="Rectangle 5"/>
          <p:cNvSpPr/>
          <p:nvPr/>
        </p:nvSpPr>
        <p:spPr>
          <a:xfrm>
            <a:off x="7004957" y="304800"/>
            <a:ext cx="205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/>
              <a:t>Round</a:t>
            </a:r>
            <a:endParaRPr lang="en-US" sz="4800" b="1" dirty="0"/>
          </a:p>
        </p:txBody>
      </p:sp>
      <p:sp>
        <p:nvSpPr>
          <p:cNvPr id="7" name="Rectangle 6"/>
          <p:cNvSpPr/>
          <p:nvPr/>
        </p:nvSpPr>
        <p:spPr>
          <a:xfrm>
            <a:off x="188945" y="5715000"/>
            <a:ext cx="13762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Cite!</a:t>
            </a:r>
            <a:endParaRPr lang="en-US" sz="4800" b="1" dirty="0"/>
          </a:p>
        </p:txBody>
      </p:sp>
      <p:sp>
        <p:nvSpPr>
          <p:cNvPr id="8" name="Rectangle 7"/>
          <p:cNvSpPr/>
          <p:nvPr/>
        </p:nvSpPr>
        <p:spPr>
          <a:xfrm>
            <a:off x="7081157" y="4956121"/>
            <a:ext cx="190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/>
              <a:t>Un-Biased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15004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smtClean="0"/>
              <a:t>Examples</a:t>
            </a:r>
            <a:endParaRPr lang="en-US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1066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200" dirty="0" smtClean="0"/>
              <a:t>Brief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" y="29718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Extended-(Story)</a:t>
            </a:r>
            <a:endParaRPr lang="en-US" sz="6600" b="1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47244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smtClean="0"/>
              <a:t>Hypothetical</a:t>
            </a:r>
            <a:endParaRPr lang="en-US" sz="7200" i="1" dirty="0"/>
          </a:p>
        </p:txBody>
      </p:sp>
    </p:spTree>
    <p:extLst>
      <p:ext uri="{BB962C8B-B14F-4D97-AF65-F5344CB8AC3E}">
        <p14:creationId xmlns:p14="http://schemas.microsoft.com/office/powerpoint/2010/main" val="33760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  <p:bldP spid="5" grpId="0"/>
      <p:bldP spid="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Testimony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" y="1238578"/>
            <a:ext cx="9131559" cy="561942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11" y="1238578"/>
            <a:ext cx="3975889" cy="2638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516081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Expert</a:t>
            </a:r>
            <a:endParaRPr lang="en-US" sz="40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49366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Peer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256739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38"/>
            <a:ext cx="9144000" cy="689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Signal</a:t>
            </a:r>
            <a:endParaRPr lang="en-US" dirty="0"/>
          </a:p>
        </p:txBody>
      </p:sp>
      <p:pic>
        <p:nvPicPr>
          <p:cNvPr id="4" name="Content Placeholder 3" descr="signal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782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Summarize</a:t>
            </a:r>
            <a:endParaRPr lang="en-US" dirty="0"/>
          </a:p>
        </p:txBody>
      </p:sp>
      <p:pic>
        <p:nvPicPr>
          <p:cNvPr id="6" name="Picture 5" descr="summ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61849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Informative Speaking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68" y="1600200"/>
            <a:ext cx="6664632" cy="455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3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Strong Statement</a:t>
            </a:r>
            <a:endParaRPr lang="en-US" dirty="0"/>
          </a:p>
        </p:txBody>
      </p:sp>
      <p:pic>
        <p:nvPicPr>
          <p:cNvPr id="4" name="Content Placeholder 3" descr="PowerPunch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" b="10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3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Three</a:t>
            </a:r>
            <a:r>
              <a:rPr lang="en-US" u="sng" dirty="0" smtClean="0"/>
              <a:t> References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/>
              <a:t>Minimum of 3</a:t>
            </a:r>
          </a:p>
          <a:p>
            <a:r>
              <a:rPr lang="en-US" dirty="0"/>
              <a:t>One MUST be a NEWS source</a:t>
            </a:r>
          </a:p>
          <a:p>
            <a:r>
              <a:rPr lang="en-US" dirty="0"/>
              <a:t>Any Citation </a:t>
            </a:r>
            <a:r>
              <a:rPr lang="en-US" dirty="0" smtClean="0"/>
              <a:t>Style</a:t>
            </a:r>
            <a:endParaRPr lang="en-US" dirty="0"/>
          </a:p>
          <a:p>
            <a:pPr marL="0" indent="0" algn="ctr">
              <a:buNone/>
            </a:pP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   MLA   Chicago   AP</a:t>
            </a:r>
            <a:endParaRPr lang="en-US" sz="5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038600"/>
            <a:ext cx="6991350" cy="1080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55626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Collier, R. (2017). World’s best professor. </a:t>
            </a:r>
            <a:r>
              <a:rPr lang="en-US" sz="2000" i="1" dirty="0"/>
              <a:t>New York Times. </a:t>
            </a:r>
            <a:r>
              <a:rPr lang="en-US" sz="2000" dirty="0"/>
              <a:t>Retrieved from http://www.nytimes.com/wbprofarticle</a:t>
            </a:r>
          </a:p>
        </p:txBody>
      </p:sp>
    </p:spTree>
    <p:extLst>
      <p:ext uri="{BB962C8B-B14F-4D97-AF65-F5344CB8AC3E}">
        <p14:creationId xmlns:p14="http://schemas.microsoft.com/office/powerpoint/2010/main" val="27376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Informative Speaking: Difficult Topics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46" y="1600200"/>
            <a:ext cx="5564708" cy="4525963"/>
          </a:xfrm>
        </p:spPr>
      </p:pic>
    </p:spTree>
    <p:extLst>
      <p:ext uri="{BB962C8B-B14F-4D97-AF65-F5344CB8AC3E}">
        <p14:creationId xmlns:p14="http://schemas.microsoft.com/office/powerpoint/2010/main" val="39303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936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Choosing a Topic: </a:t>
            </a:r>
            <a:r>
              <a:rPr lang="en-US" sz="3800" b="1" dirty="0" smtClean="0"/>
              <a:t>Explain (How or Why)</a:t>
            </a:r>
            <a:endParaRPr lang="en-US" sz="38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7885"/>
            <a:ext cx="9144000" cy="556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6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Choosing a Topic: </a:t>
            </a:r>
            <a:r>
              <a:rPr lang="en-US" b="1" dirty="0" smtClean="0"/>
              <a:t>Definition (What)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415461"/>
            <a:ext cx="8735948" cy="490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554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Choosing a Topic: </a:t>
            </a:r>
            <a:r>
              <a:rPr lang="en-US" sz="3800" b="1" dirty="0" smtClean="0"/>
              <a:t>Descriptive (Visualize)</a:t>
            </a:r>
            <a:endParaRPr lang="en-US" sz="3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915270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1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Topic</a:t>
            </a:r>
          </a:p>
          <a:p>
            <a:r>
              <a:rPr lang="en-US" sz="4000" dirty="0" smtClean="0"/>
              <a:t>Introduction</a:t>
            </a:r>
          </a:p>
          <a:p>
            <a:r>
              <a:rPr lang="en-US" sz="4000" dirty="0" smtClean="0"/>
              <a:t>Transitions</a:t>
            </a:r>
          </a:p>
          <a:p>
            <a:r>
              <a:rPr lang="en-US" sz="4000" dirty="0" smtClean="0"/>
              <a:t>Main Points </a:t>
            </a:r>
          </a:p>
          <a:p>
            <a:r>
              <a:rPr lang="en-US" sz="4000" dirty="0" smtClean="0"/>
              <a:t>Supporting Materials</a:t>
            </a:r>
          </a:p>
          <a:p>
            <a:r>
              <a:rPr lang="en-US" sz="4000" dirty="0" smtClean="0"/>
              <a:t>Conclusion</a:t>
            </a:r>
          </a:p>
          <a:p>
            <a:r>
              <a:rPr lang="en-US" sz="4000" dirty="0" smtClean="0"/>
              <a:t>References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4968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to the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100" dirty="0" smtClean="0"/>
              <a:t>Spiders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100" dirty="0" smtClean="0"/>
              <a:t>Bubble Gum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100" dirty="0" smtClean="0"/>
              <a:t>Toronto, Canada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100" dirty="0" smtClean="0"/>
              <a:t>Social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100" dirty="0" smtClean="0"/>
              <a:t>High Heeled Shoes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100" dirty="0" smtClean="0"/>
              <a:t>Mustaches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100" dirty="0" smtClean="0"/>
              <a:t>Alligators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100" dirty="0" smtClean="0"/>
              <a:t>NYPD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7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436</Words>
  <Application>Microsoft Office PowerPoint</Application>
  <PresentationFormat>On-screen Show (4:3)</PresentationFormat>
  <Paragraphs>106</Paragraphs>
  <Slides>31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Fundamentals of Speech</vt:lpstr>
      <vt:lpstr>PowerPoint Presentation</vt:lpstr>
      <vt:lpstr>Informative Speaking</vt:lpstr>
      <vt:lpstr>Informative Speaking: Difficult Topics</vt:lpstr>
      <vt:lpstr>Choosing a Topic: Explain (How or Why)</vt:lpstr>
      <vt:lpstr>Choosing a Topic: Definition (What)</vt:lpstr>
      <vt:lpstr>Choosing a Topic: Descriptive (Visualize)</vt:lpstr>
      <vt:lpstr>Outline</vt:lpstr>
      <vt:lpstr>Importance to the Audience</vt:lpstr>
      <vt:lpstr>PowerPoint Presentation</vt:lpstr>
      <vt:lpstr>Introduction: Attention</vt:lpstr>
      <vt:lpstr>Introduction: Attention</vt:lpstr>
      <vt:lpstr>Introduction: Attention</vt:lpstr>
      <vt:lpstr>Introduction: Attention</vt:lpstr>
      <vt:lpstr>Introduction: Attention</vt:lpstr>
      <vt:lpstr>Introduction: Reveal</vt:lpstr>
      <vt:lpstr>Introduction: Benefits</vt:lpstr>
      <vt:lpstr>Introduction: Credibility</vt:lpstr>
      <vt:lpstr>Introduction: Credibility</vt:lpstr>
      <vt:lpstr>Introduction: Preview</vt:lpstr>
      <vt:lpstr>Transition Phrases</vt:lpstr>
      <vt:lpstr>Main Ideas</vt:lpstr>
      <vt:lpstr>Supporting Material</vt:lpstr>
      <vt:lpstr>PowerPoint Presentation</vt:lpstr>
      <vt:lpstr>Examples</vt:lpstr>
      <vt:lpstr>Testimony</vt:lpstr>
      <vt:lpstr>PowerPoint Presentation</vt:lpstr>
      <vt:lpstr>Conclusion: Signal</vt:lpstr>
      <vt:lpstr>Conclusion: Summarize</vt:lpstr>
      <vt:lpstr>Conclusion: Strong Statement</vt:lpstr>
      <vt:lpstr>Three References</vt:lpstr>
    </vt:vector>
  </TitlesOfParts>
  <Company>LIM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dwadmin</dc:creator>
  <cp:lastModifiedBy>Rebecca J Collier</cp:lastModifiedBy>
  <cp:revision>61</cp:revision>
  <cp:lastPrinted>2015-02-02T17:34:36Z</cp:lastPrinted>
  <dcterms:created xsi:type="dcterms:W3CDTF">2013-04-16T15:56:09Z</dcterms:created>
  <dcterms:modified xsi:type="dcterms:W3CDTF">2018-09-28T20:27:56Z</dcterms:modified>
</cp:coreProperties>
</file>