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
  </p:notesMasterIdLst>
  <p:sldIdLst>
    <p:sldId id="259" r:id="rId2"/>
    <p:sldId id="257" r:id="rId3"/>
    <p:sldId id="260" r:id="rId4"/>
    <p:sldId id="256" r:id="rId5"/>
    <p:sldId id="258" r:id="rId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0" d="100"/>
          <a:sy n="110" d="100"/>
        </p:scale>
        <p:origin x="1626" y="108"/>
      </p:cViewPr>
      <p:guideLst/>
    </p:cSldViewPr>
  </p:slideViewPr>
  <p:notesTextViewPr>
    <p:cViewPr>
      <p:scale>
        <a:sx n="1" d="1"/>
        <a:sy n="1" d="1"/>
      </p:scale>
      <p:origin x="0" y="-2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049FD7-BA16-407B-869B-38CC7BAF86CA}" type="datetimeFigureOut">
              <a:rPr lang="en-US" smtClean="0"/>
              <a:t>9/28/2018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48AEB6-94CF-4664-AE43-03F77C7D2312}" type="slidenum">
              <a:rPr lang="en-US" smtClean="0"/>
              <a:t>‹#›</a:t>
            </a:fld>
            <a:endParaRPr lang="en-US"/>
          </a:p>
        </p:txBody>
      </p:sp>
    </p:spTree>
    <p:extLst>
      <p:ext uri="{BB962C8B-B14F-4D97-AF65-F5344CB8AC3E}">
        <p14:creationId xmlns:p14="http://schemas.microsoft.com/office/powerpoint/2010/main" val="358046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arieclaire.com/author/12784/laura-studaru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 Airline</a:t>
            </a:r>
            <a:r>
              <a:rPr lang="en-US" baseline="0" dirty="0" smtClean="0"/>
              <a:t> – Better – Cheer you Up? </a:t>
            </a:r>
          </a:p>
          <a:p>
            <a:r>
              <a:rPr lang="en-US" baseline="0" dirty="0" smtClean="0"/>
              <a:t>B – Eva Airlines Hello Kitty</a:t>
            </a:r>
            <a:endParaRPr lang="en-US" dirty="0" smtClean="0"/>
          </a:p>
          <a:p>
            <a:r>
              <a:rPr lang="en-US" dirty="0" smtClean="0"/>
              <a:t>C – NYC Great Travel </a:t>
            </a:r>
            <a:r>
              <a:rPr lang="en-US" dirty="0" err="1" smtClean="0"/>
              <a:t>Opp</a:t>
            </a:r>
            <a:r>
              <a:rPr lang="en-US" dirty="0" smtClean="0"/>
              <a:t> – know more</a:t>
            </a:r>
          </a:p>
          <a:p>
            <a:r>
              <a:rPr lang="en-US" dirty="0" smtClean="0"/>
              <a:t>D. Never flown, research</a:t>
            </a:r>
          </a:p>
          <a:p>
            <a:r>
              <a:rPr lang="en-US" dirty="0" smtClean="0"/>
              <a:t>E.</a:t>
            </a:r>
            <a:r>
              <a:rPr lang="en-US" baseline="0" dirty="0" smtClean="0"/>
              <a:t> – How concept started, and what you </a:t>
            </a:r>
            <a:r>
              <a:rPr lang="en-US" baseline="0" smtClean="0"/>
              <a:t>would experience</a:t>
            </a:r>
            <a:endParaRPr lang="en-US" dirty="0"/>
          </a:p>
        </p:txBody>
      </p:sp>
      <p:sp>
        <p:nvSpPr>
          <p:cNvPr id="4" name="Slide Number Placeholder 3"/>
          <p:cNvSpPr>
            <a:spLocks noGrp="1"/>
          </p:cNvSpPr>
          <p:nvPr>
            <p:ph type="sldNum" sz="quarter" idx="10"/>
          </p:nvPr>
        </p:nvSpPr>
        <p:spPr/>
        <p:txBody>
          <a:bodyPr/>
          <a:lstStyle/>
          <a:p>
            <a:fld id="{8E48AEB6-94CF-4664-AE43-03F77C7D2312}" type="slidenum">
              <a:rPr lang="en-US" smtClean="0"/>
              <a:t>1</a:t>
            </a:fld>
            <a:endParaRPr lang="en-US"/>
          </a:p>
        </p:txBody>
      </p:sp>
    </p:spTree>
    <p:extLst>
      <p:ext uri="{BB962C8B-B14F-4D97-AF65-F5344CB8AC3E}">
        <p14:creationId xmlns:p14="http://schemas.microsoft.com/office/powerpoint/2010/main" val="237329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(Smart Business Online, 2013) More than 10 years ago, Sanrio approached EVA Air about selling Hello Kitty-branded products inflight.  EVA Chairman KW Chang, a visionary leader of the successful Taiwanese company, had a bigger idea.</a:t>
            </a:r>
          </a:p>
          <a:p>
            <a:pPr fontAlgn="base"/>
            <a:endParaRPr lang="en-US" dirty="0"/>
          </a:p>
          <a:p>
            <a:pPr fontAlgn="base"/>
            <a:r>
              <a:rPr lang="en-US" dirty="0"/>
              <a:t>What if EVA Air made Hello Kitty part of the flight experience and instead of merely offering products, the airline and Sanrio collaborated to create a fun-filled immersive Hello Kitty and Friends travel experience.</a:t>
            </a:r>
          </a:p>
          <a:p>
            <a:pPr fontAlgn="base"/>
            <a:endParaRPr lang="en-US" dirty="0"/>
          </a:p>
          <a:p>
            <a:pPr fontAlgn="base"/>
            <a:r>
              <a:rPr lang="en-US" dirty="0"/>
              <a:t>After only six months of collaboration between the two companies, EVA Air launched its first generation of the Hello Kitty Jets in October 2005.</a:t>
            </a:r>
          </a:p>
          <a:p>
            <a:pPr fontAlgn="base"/>
            <a:endParaRPr lang="en-US" dirty="0"/>
          </a:p>
          <a:p>
            <a:pPr fontAlgn="base"/>
            <a:r>
              <a:rPr lang="en-US" dirty="0"/>
              <a:t>How did these two companies successfully work together?</a:t>
            </a:r>
          </a:p>
          <a:p>
            <a:endParaRPr lang="en-US" dirty="0"/>
          </a:p>
        </p:txBody>
      </p:sp>
      <p:sp>
        <p:nvSpPr>
          <p:cNvPr id="4" name="Slide Number Placeholder 3"/>
          <p:cNvSpPr>
            <a:spLocks noGrp="1"/>
          </p:cNvSpPr>
          <p:nvPr>
            <p:ph type="sldNum" sz="quarter" idx="10"/>
          </p:nvPr>
        </p:nvSpPr>
        <p:spPr/>
        <p:txBody>
          <a:bodyPr/>
          <a:lstStyle/>
          <a:p>
            <a:fld id="{8E48AEB6-94CF-4664-AE43-03F77C7D2312}" type="slidenum">
              <a:rPr lang="en-US" smtClean="0"/>
              <a:t>2</a:t>
            </a:fld>
            <a:endParaRPr lang="en-US"/>
          </a:p>
        </p:txBody>
      </p:sp>
    </p:spTree>
    <p:extLst>
      <p:ext uri="{BB962C8B-B14F-4D97-AF65-F5344CB8AC3E}">
        <p14:creationId xmlns:p14="http://schemas.microsoft.com/office/powerpoint/2010/main" val="416644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initiated our Hello Kitty Jet concept (above) to make flying fun. Travelers’ responses in Asia, Europe and the United States tell us we are succeeding,” said EVA Air Chairman KW Chang. World Airlines News, 2013</a:t>
            </a:r>
          </a:p>
          <a:p>
            <a:endParaRPr lang="en-US" dirty="0"/>
          </a:p>
          <a:p>
            <a:endParaRPr lang="en-US" dirty="0"/>
          </a:p>
        </p:txBody>
      </p:sp>
      <p:sp>
        <p:nvSpPr>
          <p:cNvPr id="4" name="Slide Number Placeholder 3"/>
          <p:cNvSpPr>
            <a:spLocks noGrp="1"/>
          </p:cNvSpPr>
          <p:nvPr>
            <p:ph type="sldNum" sz="quarter" idx="10"/>
          </p:nvPr>
        </p:nvSpPr>
        <p:spPr/>
        <p:txBody>
          <a:bodyPr/>
          <a:lstStyle/>
          <a:p>
            <a:fld id="{8E48AEB6-94CF-4664-AE43-03F77C7D2312}" type="slidenum">
              <a:rPr lang="en-US" smtClean="0"/>
              <a:t>3</a:t>
            </a:fld>
            <a:endParaRPr lang="en-US"/>
          </a:p>
        </p:txBody>
      </p:sp>
    </p:spTree>
    <p:extLst>
      <p:ext uri="{BB962C8B-B14F-4D97-AF65-F5344CB8AC3E}">
        <p14:creationId xmlns:p14="http://schemas.microsoft.com/office/powerpoint/2010/main" val="1993831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Marie</a:t>
            </a:r>
            <a:r>
              <a:rPr lang="en-US" baseline="0" dirty="0" smtClean="0"/>
              <a:t> Claire – July 19, 2018 –</a:t>
            </a:r>
            <a:r>
              <a:rPr lang="en-US" cap="all" dirty="0">
                <a:hlinkClick r:id="rId3"/>
              </a:rPr>
              <a:t>LAURA STUDARUS</a:t>
            </a:r>
            <a:r>
              <a:rPr lang="en-US" baseline="0" dirty="0" smtClean="0"/>
              <a:t> “</a:t>
            </a:r>
            <a:r>
              <a:rPr lang="en-US" dirty="0"/>
              <a:t>It was startling that there were no children on the flight. Or even any other overly-nostalgic millennials, making me and my travel buddy Josh the youngest in the cabin by at least 10 years.” </a:t>
            </a:r>
          </a:p>
        </p:txBody>
      </p:sp>
      <p:sp>
        <p:nvSpPr>
          <p:cNvPr id="4" name="Slide Number Placeholder 3"/>
          <p:cNvSpPr>
            <a:spLocks noGrp="1"/>
          </p:cNvSpPr>
          <p:nvPr>
            <p:ph type="sldNum" sz="quarter" idx="10"/>
          </p:nvPr>
        </p:nvSpPr>
        <p:spPr/>
        <p:txBody>
          <a:bodyPr/>
          <a:lstStyle/>
          <a:p>
            <a:fld id="{8E48AEB6-94CF-4664-AE43-03F77C7D2312}" type="slidenum">
              <a:rPr lang="en-US" smtClean="0"/>
              <a:t>4</a:t>
            </a:fld>
            <a:endParaRPr lang="en-US"/>
          </a:p>
        </p:txBody>
      </p:sp>
    </p:spTree>
    <p:extLst>
      <p:ext uri="{BB962C8B-B14F-4D97-AF65-F5344CB8AC3E}">
        <p14:creationId xmlns:p14="http://schemas.microsoft.com/office/powerpoint/2010/main" val="96724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EVA’s Hello Kitty Jets have become more successful than Sanrio projected. This concept appeals to a wide range of travelers as some passengers book flights to collect the service items (pillow cases, utensils, headrest covers and more). Besides the colorful décor and theme, every passenger receives warm, friendly service and comfortable aircraft.</a:t>
            </a:r>
          </a:p>
          <a:p>
            <a:pPr fontAlgn="base"/>
            <a:endParaRPr lang="en-US" dirty="0"/>
          </a:p>
          <a:p>
            <a:pPr fontAlgn="base"/>
            <a:r>
              <a:rPr lang="en-US" dirty="0"/>
              <a:t>SB, 2013</a:t>
            </a:r>
          </a:p>
          <a:p>
            <a:pPr fontAlgn="base"/>
            <a:r>
              <a:rPr lang="en-US" dirty="0"/>
              <a:t>Passenger bookings on the Hello Kitty Jets are approximately 3 percent higher than their regular aircraft and inflight duty-free sales of exclusive Hello Kitty and Sanrio items has climbed to $3 million a year.</a:t>
            </a:r>
          </a:p>
          <a:p>
            <a:pPr fontAlgn="base"/>
            <a:endParaRPr lang="en-US" dirty="0"/>
          </a:p>
          <a:p>
            <a:pPr fontAlgn="base"/>
            <a:r>
              <a:rPr lang="en-US" dirty="0"/>
              <a:t>https://worldairlinenews.com/tag/hello-kitty/</a:t>
            </a:r>
          </a:p>
          <a:p>
            <a:pPr fontAlgn="base"/>
            <a:r>
              <a:rPr lang="en-US" dirty="0"/>
              <a:t>http://www.sbnonline.com/article/hello-kitty-eva-air-co-brands-with-well-know-pop-icon-with-houston-taipei-non-stops/</a:t>
            </a:r>
          </a:p>
          <a:p>
            <a:pPr fontAlgn="base"/>
            <a:r>
              <a:rPr lang="en-US" dirty="0"/>
              <a:t>https://www.marieclaire.com/travel/a22366644/hello-kitty-flight/</a:t>
            </a:r>
          </a:p>
          <a:p>
            <a:endParaRPr lang="en-US" dirty="0"/>
          </a:p>
        </p:txBody>
      </p:sp>
      <p:sp>
        <p:nvSpPr>
          <p:cNvPr id="4" name="Slide Number Placeholder 3"/>
          <p:cNvSpPr>
            <a:spLocks noGrp="1"/>
          </p:cNvSpPr>
          <p:nvPr>
            <p:ph type="sldNum" sz="quarter" idx="10"/>
          </p:nvPr>
        </p:nvSpPr>
        <p:spPr/>
        <p:txBody>
          <a:bodyPr/>
          <a:lstStyle/>
          <a:p>
            <a:fld id="{8E48AEB6-94CF-4664-AE43-03F77C7D2312}" type="slidenum">
              <a:rPr lang="en-US" smtClean="0"/>
              <a:t>5</a:t>
            </a:fld>
            <a:endParaRPr lang="en-US"/>
          </a:p>
        </p:txBody>
      </p:sp>
    </p:spTree>
    <p:extLst>
      <p:ext uri="{BB962C8B-B14F-4D97-AF65-F5344CB8AC3E}">
        <p14:creationId xmlns:p14="http://schemas.microsoft.com/office/powerpoint/2010/main" val="2921390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9365E2-88F8-4C0D-9BC4-891315FE9187}" type="datetimeFigureOut">
              <a:rPr lang="en-US" smtClean="0"/>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140720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9365E2-88F8-4C0D-9BC4-891315FE9187}" type="datetimeFigureOut">
              <a:rPr lang="en-US" smtClean="0"/>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2816975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9365E2-88F8-4C0D-9BC4-891315FE9187}" type="datetimeFigureOut">
              <a:rPr lang="en-US" smtClean="0"/>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3654054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9365E2-88F8-4C0D-9BC4-891315FE9187}" type="datetimeFigureOut">
              <a:rPr lang="en-US" smtClean="0"/>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3503855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9365E2-88F8-4C0D-9BC4-891315FE9187}" type="datetimeFigureOut">
              <a:rPr lang="en-US" smtClean="0"/>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3053062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9365E2-88F8-4C0D-9BC4-891315FE9187}" type="datetimeFigureOut">
              <a:rPr lang="en-US" smtClean="0"/>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403668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9365E2-88F8-4C0D-9BC4-891315FE9187}" type="datetimeFigureOut">
              <a:rPr lang="en-US" smtClean="0"/>
              <a:t>9/28/2018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2305349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9365E2-88F8-4C0D-9BC4-891315FE9187}" type="datetimeFigureOut">
              <a:rPr lang="en-US" smtClean="0"/>
              <a:t>9/28/2018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8509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365E2-88F8-4C0D-9BC4-891315FE9187}" type="datetimeFigureOut">
              <a:rPr lang="en-US" smtClean="0"/>
              <a:t>9/28/2018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181808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9365E2-88F8-4C0D-9BC4-891315FE9187}" type="datetimeFigureOut">
              <a:rPr lang="en-US" smtClean="0"/>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1571374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9365E2-88F8-4C0D-9BC4-891315FE9187}" type="datetimeFigureOut">
              <a:rPr lang="en-US" smtClean="0"/>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CE7D2-D258-4778-A75C-2DAFE90BA358}" type="slidenum">
              <a:rPr lang="en-US" smtClean="0"/>
              <a:t>‹#›</a:t>
            </a:fld>
            <a:endParaRPr lang="en-US"/>
          </a:p>
        </p:txBody>
      </p:sp>
    </p:spTree>
    <p:extLst>
      <p:ext uri="{BB962C8B-B14F-4D97-AF65-F5344CB8AC3E}">
        <p14:creationId xmlns:p14="http://schemas.microsoft.com/office/powerpoint/2010/main" val="334996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365E2-88F8-4C0D-9BC4-891315FE9187}" type="datetimeFigureOut">
              <a:rPr lang="en-US" smtClean="0"/>
              <a:t>9/28/2018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CE7D2-D258-4778-A75C-2DAFE90BA358}" type="slidenum">
              <a:rPr lang="en-US" smtClean="0"/>
              <a:t>‹#›</a:t>
            </a:fld>
            <a:endParaRPr lang="en-US"/>
          </a:p>
        </p:txBody>
      </p:sp>
    </p:spTree>
    <p:extLst>
      <p:ext uri="{BB962C8B-B14F-4D97-AF65-F5344CB8AC3E}">
        <p14:creationId xmlns:p14="http://schemas.microsoft.com/office/powerpoint/2010/main" val="1354561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733" y="836023"/>
            <a:ext cx="9211733" cy="6021977"/>
          </a:xfrm>
          <a:prstGeom prst="rect">
            <a:avLst/>
          </a:prstGeom>
        </p:spPr>
      </p:pic>
      <p:pic>
        <p:nvPicPr>
          <p:cNvPr id="2" name="Picture 1"/>
          <p:cNvPicPr>
            <a:picLocks noChangeAspect="1"/>
          </p:cNvPicPr>
          <p:nvPr/>
        </p:nvPicPr>
        <p:blipFill>
          <a:blip r:embed="rId4"/>
          <a:stretch>
            <a:fillRect/>
          </a:stretch>
        </p:blipFill>
        <p:spPr>
          <a:xfrm>
            <a:off x="0" y="-8708"/>
            <a:ext cx="9144000" cy="6857999"/>
          </a:xfrm>
          <a:prstGeom prst="rect">
            <a:avLst/>
          </a:prstGeom>
        </p:spPr>
      </p:pic>
    </p:spTree>
    <p:extLst>
      <p:ext uri="{BB962C8B-B14F-4D97-AF65-F5344CB8AC3E}">
        <p14:creationId xmlns:p14="http://schemas.microsoft.com/office/powerpoint/2010/main" val="26471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77814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477000"/>
          </a:xfrm>
          <a:prstGeom prst="rect">
            <a:avLst/>
          </a:prstGeom>
        </p:spPr>
      </p:pic>
    </p:spTree>
    <p:extLst>
      <p:ext uri="{BB962C8B-B14F-4D97-AF65-F5344CB8AC3E}">
        <p14:creationId xmlns:p14="http://schemas.microsoft.com/office/powerpoint/2010/main" val="2297332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58165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46"/>
            <a:ext cx="9144000" cy="6857107"/>
          </a:xfrm>
          <a:prstGeom prst="rect">
            <a:avLst/>
          </a:prstGeom>
        </p:spPr>
      </p:pic>
      <p:pic>
        <p:nvPicPr>
          <p:cNvPr id="5" name="Picture 4"/>
          <p:cNvPicPr>
            <a:picLocks noChangeAspect="1"/>
          </p:cNvPicPr>
          <p:nvPr/>
        </p:nvPicPr>
        <p:blipFill>
          <a:blip r:embed="rId4"/>
          <a:stretch>
            <a:fillRect/>
          </a:stretch>
        </p:blipFill>
        <p:spPr>
          <a:xfrm>
            <a:off x="144386" y="511922"/>
            <a:ext cx="8810143" cy="5864164"/>
          </a:xfrm>
          <a:prstGeom prst="rect">
            <a:avLst/>
          </a:prstGeom>
        </p:spPr>
      </p:pic>
    </p:spTree>
    <p:extLst>
      <p:ext uri="{BB962C8B-B14F-4D97-AF65-F5344CB8AC3E}">
        <p14:creationId xmlns:p14="http://schemas.microsoft.com/office/powerpoint/2010/main" val="222671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TotalTime>
  <Words>271</Words>
  <Application>Microsoft Office PowerPoint</Application>
  <PresentationFormat>On-screen Show (4:3)</PresentationFormat>
  <Paragraphs>27</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Borough of Manhattan Community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J Collier</dc:creator>
  <cp:lastModifiedBy>Rebecca J Collier</cp:lastModifiedBy>
  <cp:revision>14</cp:revision>
  <cp:lastPrinted>2018-08-06T20:20:14Z</cp:lastPrinted>
  <dcterms:created xsi:type="dcterms:W3CDTF">2018-08-06T19:38:31Z</dcterms:created>
  <dcterms:modified xsi:type="dcterms:W3CDTF">2018-09-28T20:01:37Z</dcterms:modified>
</cp:coreProperties>
</file>