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294" r:id="rId2"/>
    <p:sldId id="295" r:id="rId3"/>
    <p:sldId id="308" r:id="rId4"/>
    <p:sldId id="296" r:id="rId5"/>
    <p:sldId id="303" r:id="rId6"/>
    <p:sldId id="297" r:id="rId7"/>
    <p:sldId id="304" r:id="rId8"/>
    <p:sldId id="305" r:id="rId9"/>
    <p:sldId id="307" r:id="rId10"/>
    <p:sldId id="306" r:id="rId11"/>
    <p:sldId id="300" r:id="rId12"/>
    <p:sldId id="293" r:id="rId1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523" cy="464662"/>
          </a:xfrm>
          <a:prstGeom prst="rect">
            <a:avLst/>
          </a:prstGeom>
        </p:spPr>
        <p:txBody>
          <a:bodyPr vert="horz" lIns="91330" tIns="45665" rIns="91330" bIns="45665" rtlCol="0"/>
          <a:lstStyle>
            <a:lvl1pPr algn="l">
              <a:defRPr sz="1200"/>
            </a:lvl1pPr>
          </a:lstStyle>
          <a:p>
            <a:endParaRPr lang="en-US"/>
          </a:p>
        </p:txBody>
      </p:sp>
      <p:sp>
        <p:nvSpPr>
          <p:cNvPr id="3" name="Date Placeholder 2"/>
          <p:cNvSpPr>
            <a:spLocks noGrp="1"/>
          </p:cNvSpPr>
          <p:nvPr>
            <p:ph type="dt" sz="quarter" idx="1"/>
          </p:nvPr>
        </p:nvSpPr>
        <p:spPr>
          <a:xfrm>
            <a:off x="3971292" y="0"/>
            <a:ext cx="3037523" cy="464662"/>
          </a:xfrm>
          <a:prstGeom prst="rect">
            <a:avLst/>
          </a:prstGeom>
        </p:spPr>
        <p:txBody>
          <a:bodyPr vert="horz" lIns="91330" tIns="45665" rIns="91330" bIns="45665" rtlCol="0"/>
          <a:lstStyle>
            <a:lvl1pPr algn="r">
              <a:defRPr sz="1200"/>
            </a:lvl1pPr>
          </a:lstStyle>
          <a:p>
            <a:fld id="{9A0932E5-4D73-48F4-B040-7234E93BE34C}" type="datetimeFigureOut">
              <a:rPr lang="en-US" smtClean="0"/>
              <a:t>10/23/2018</a:t>
            </a:fld>
            <a:endParaRPr lang="en-US"/>
          </a:p>
        </p:txBody>
      </p:sp>
      <p:sp>
        <p:nvSpPr>
          <p:cNvPr id="4" name="Footer Placeholder 3"/>
          <p:cNvSpPr>
            <a:spLocks noGrp="1"/>
          </p:cNvSpPr>
          <p:nvPr>
            <p:ph type="ftr" sz="quarter" idx="2"/>
          </p:nvPr>
        </p:nvSpPr>
        <p:spPr>
          <a:xfrm>
            <a:off x="0" y="8830153"/>
            <a:ext cx="3037523" cy="464662"/>
          </a:xfrm>
          <a:prstGeom prst="rect">
            <a:avLst/>
          </a:prstGeom>
        </p:spPr>
        <p:txBody>
          <a:bodyPr vert="horz" lIns="91330" tIns="45665" rIns="91330" bIns="45665" rtlCol="0" anchor="b"/>
          <a:lstStyle>
            <a:lvl1pPr algn="l">
              <a:defRPr sz="1200"/>
            </a:lvl1pPr>
          </a:lstStyle>
          <a:p>
            <a:endParaRPr lang="en-US"/>
          </a:p>
        </p:txBody>
      </p:sp>
      <p:sp>
        <p:nvSpPr>
          <p:cNvPr id="5" name="Slide Number Placeholder 4"/>
          <p:cNvSpPr>
            <a:spLocks noGrp="1"/>
          </p:cNvSpPr>
          <p:nvPr>
            <p:ph type="sldNum" sz="quarter" idx="3"/>
          </p:nvPr>
        </p:nvSpPr>
        <p:spPr>
          <a:xfrm>
            <a:off x="3971292" y="8830153"/>
            <a:ext cx="3037523" cy="464662"/>
          </a:xfrm>
          <a:prstGeom prst="rect">
            <a:avLst/>
          </a:prstGeom>
        </p:spPr>
        <p:txBody>
          <a:bodyPr vert="horz" lIns="91330" tIns="45665" rIns="91330" bIns="45665" rtlCol="0" anchor="b"/>
          <a:lstStyle>
            <a:lvl1pPr algn="r">
              <a:defRPr sz="1200"/>
            </a:lvl1pPr>
          </a:lstStyle>
          <a:p>
            <a:fld id="{05558D0E-24A4-40B3-AFF2-0F58815DADB5}" type="slidenum">
              <a:rPr lang="en-US" smtClean="0"/>
              <a:t>‹#›</a:t>
            </a:fld>
            <a:endParaRPr lang="en-US"/>
          </a:p>
        </p:txBody>
      </p:sp>
    </p:spTree>
    <p:extLst>
      <p:ext uri="{BB962C8B-B14F-4D97-AF65-F5344CB8AC3E}">
        <p14:creationId xmlns:p14="http://schemas.microsoft.com/office/powerpoint/2010/main" val="4142020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5" tIns="46588" rIns="93175" bIns="46588" rtlCol="0"/>
          <a:lstStyle>
            <a:lvl1pPr algn="r">
              <a:defRPr sz="1200"/>
            </a:lvl1pPr>
          </a:lstStyle>
          <a:p>
            <a:fld id="{B649EF29-23DE-40A5-8824-E71DF48E2859}" type="datetimeFigureOut">
              <a:rPr lang="en-US" smtClean="0"/>
              <a:t>10/23/2018</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8" rIns="93175" bIns="46588"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5" tIns="46588" rIns="93175" bIns="46588" rtlCol="0" anchor="b"/>
          <a:lstStyle>
            <a:lvl1pPr algn="r">
              <a:defRPr sz="1200"/>
            </a:lvl1pPr>
          </a:lstStyle>
          <a:p>
            <a:fld id="{0C9C9837-E7EF-49E5-A43F-EC5CBD72FF31}" type="slidenum">
              <a:rPr lang="en-US" smtClean="0"/>
              <a:t>‹#›</a:t>
            </a:fld>
            <a:endParaRPr lang="en-US" dirty="0"/>
          </a:p>
        </p:txBody>
      </p:sp>
    </p:spTree>
    <p:extLst>
      <p:ext uri="{BB962C8B-B14F-4D97-AF65-F5344CB8AC3E}">
        <p14:creationId xmlns:p14="http://schemas.microsoft.com/office/powerpoint/2010/main" val="2200921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4F4470-8BB7-414C-920C-A01B0789D2E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941BE9-6042-3043-8156-DA2A848190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7401254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F4470-8BB7-414C-920C-A01B0789D2E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941BE9-6042-3043-8156-DA2A848190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89639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F4470-8BB7-414C-920C-A01B0789D2E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941BE9-6042-3043-8156-DA2A848190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752700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4F4470-8BB7-414C-920C-A01B0789D2E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941BE9-6042-3043-8156-DA2A848190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474041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4F4470-8BB7-414C-920C-A01B0789D2E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941BE9-6042-3043-8156-DA2A848190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9800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4F4470-8BB7-414C-920C-A01B0789D2E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941BE9-6042-3043-8156-DA2A848190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5112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4F4470-8BB7-414C-920C-A01B0789D2E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C941BE9-6042-3043-8156-DA2A848190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27228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4F4470-8BB7-414C-920C-A01B0789D2E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941BE9-6042-3043-8156-DA2A848190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624866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4F4470-8BB7-414C-920C-A01B0789D2E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C941BE9-6042-3043-8156-DA2A848190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103663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F4470-8BB7-414C-920C-A01B0789D2E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941BE9-6042-3043-8156-DA2A848190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95176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4F4470-8BB7-414C-920C-A01B0789D2ED}" type="datetimeFigureOut">
              <a:rPr lang="en-US" smtClean="0">
                <a:solidFill>
                  <a:prstClr val="black">
                    <a:tint val="75000"/>
                  </a:prstClr>
                </a:solidFill>
              </a:rPr>
              <a:pPr/>
              <a:t>10/23/2018</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941BE9-6042-3043-8156-DA2A848190D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4800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8F4F4470-8BB7-414C-920C-A01B0789D2ED}" type="datetimeFigureOut">
              <a:rPr lang="en-US" smtClean="0">
                <a:solidFill>
                  <a:prstClr val="black">
                    <a:tint val="75000"/>
                  </a:prstClr>
                </a:solidFill>
              </a:rPr>
              <a:pPr defTabSz="457200"/>
              <a:t>10/23/2018</a:t>
            </a:fld>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BC941BE9-6042-3043-8156-DA2A848190D6}" type="slidenum">
              <a:rPr lang="en-US" smtClean="0">
                <a:solidFill>
                  <a:prstClr val="black">
                    <a:tint val="75000"/>
                  </a:prstClr>
                </a:solidFill>
              </a:rPr>
              <a:pPr defTabSz="457200"/>
              <a:t>‹#›</a:t>
            </a:fld>
            <a:endParaRPr lang="en-US" dirty="0">
              <a:solidFill>
                <a:prstClr val="black">
                  <a:tint val="75000"/>
                </a:prstClr>
              </a:solidFill>
            </a:endParaRPr>
          </a:p>
        </p:txBody>
      </p:sp>
    </p:spTree>
    <p:extLst>
      <p:ext uri="{BB962C8B-B14F-4D97-AF65-F5344CB8AC3E}">
        <p14:creationId xmlns:p14="http://schemas.microsoft.com/office/powerpoint/2010/main" val="9234748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pbs.org/newshour/nation/the-good-you-do-for-the-dollar-when-you-pay-your-taxes" TargetMode="External"/><Relationship Id="rId2" Type="http://schemas.openxmlformats.org/officeDocument/2006/relationships/hyperlink" Target="https://www.buzzfeed.com/terripous/tax-facts?utm_term=.uqa1Qxwq6#.cvmK1dyp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772400" cy="1470025"/>
          </a:xfrm>
        </p:spPr>
        <p:txBody>
          <a:bodyPr>
            <a:noAutofit/>
          </a:bodyPr>
          <a:lstStyle/>
          <a:p>
            <a:r>
              <a:rPr lang="en-US" sz="10000" dirty="0" smtClean="0"/>
              <a:t>Fundamentals of Speech</a:t>
            </a:r>
            <a:endParaRPr lang="en-US" sz="10000" dirty="0"/>
          </a:p>
        </p:txBody>
      </p:sp>
      <p:sp>
        <p:nvSpPr>
          <p:cNvPr id="3" name="Subtitle 2"/>
          <p:cNvSpPr>
            <a:spLocks noGrp="1"/>
          </p:cNvSpPr>
          <p:nvPr>
            <p:ph type="subTitle" idx="1"/>
          </p:nvPr>
        </p:nvSpPr>
        <p:spPr>
          <a:xfrm>
            <a:off x="609600" y="3886200"/>
            <a:ext cx="7848600" cy="1752600"/>
          </a:xfrm>
        </p:spPr>
        <p:txBody>
          <a:bodyPr>
            <a:normAutofit/>
          </a:bodyPr>
          <a:lstStyle/>
          <a:p>
            <a:r>
              <a:rPr lang="en-US" sz="4500" b="1" dirty="0" smtClean="0"/>
              <a:t>Outlining the Persuasive </a:t>
            </a:r>
            <a:r>
              <a:rPr lang="en-US" sz="4500" b="1" dirty="0" smtClean="0"/>
              <a:t>Speech</a:t>
            </a:r>
            <a:endParaRPr lang="en-US" sz="4500" b="1" dirty="0" smtClean="0"/>
          </a:p>
        </p:txBody>
      </p:sp>
      <p:sp>
        <p:nvSpPr>
          <p:cNvPr id="4" name="TextBox 3"/>
          <p:cNvSpPr txBox="1"/>
          <p:nvPr/>
        </p:nvSpPr>
        <p:spPr>
          <a:xfrm>
            <a:off x="4531723" y="3124200"/>
            <a:ext cx="3828893" cy="584776"/>
          </a:xfrm>
          <a:prstGeom prst="rect">
            <a:avLst/>
          </a:prstGeom>
          <a:noFill/>
        </p:spPr>
        <p:txBody>
          <a:bodyPr wrap="none" rtlCol="0">
            <a:spAutoFit/>
          </a:bodyPr>
          <a:lstStyle/>
          <a:p>
            <a:r>
              <a:rPr lang="en-US" sz="3200" dirty="0" smtClean="0"/>
              <a:t>With Professor Collier</a:t>
            </a:r>
            <a:endParaRPr lang="en-US" sz="3200" dirty="0"/>
          </a:p>
        </p:txBody>
      </p:sp>
    </p:spTree>
    <p:extLst>
      <p:ext uri="{BB962C8B-B14F-4D97-AF65-F5344CB8AC3E}">
        <p14:creationId xmlns:p14="http://schemas.microsoft.com/office/powerpoint/2010/main" val="42536593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a:hlinkClick r:id="rId2"/>
              </a:rPr>
              <a:t>https://www.buzzfeed.com/terripous/tax-facts?utm_term=.uqa1Qxwq6#.</a:t>
            </a:r>
            <a:r>
              <a:rPr lang="en-US" dirty="0" smtClean="0">
                <a:hlinkClick r:id="rId2"/>
              </a:rPr>
              <a:t>cvmK1dypm</a:t>
            </a:r>
            <a:endParaRPr lang="en-US" dirty="0" smtClean="0"/>
          </a:p>
          <a:p>
            <a:endParaRPr lang="en-US" dirty="0"/>
          </a:p>
          <a:p>
            <a:r>
              <a:rPr lang="en-US" dirty="0">
                <a:hlinkClick r:id="rId3"/>
              </a:rPr>
              <a:t>https://</a:t>
            </a:r>
            <a:r>
              <a:rPr lang="en-US" dirty="0" smtClean="0">
                <a:hlinkClick r:id="rId3"/>
              </a:rPr>
              <a:t>www.pbs.org/newshour/nation/the-good-you-do-for-the-dollar-when-you-pay-your-taxes</a:t>
            </a:r>
            <a:endParaRPr lang="en-US" dirty="0" smtClean="0"/>
          </a:p>
          <a:p>
            <a:endParaRPr lang="en-US" dirty="0" smtClean="0"/>
          </a:p>
          <a:p>
            <a:endParaRPr lang="en-US" dirty="0"/>
          </a:p>
        </p:txBody>
      </p:sp>
    </p:spTree>
    <p:extLst>
      <p:ext uri="{BB962C8B-B14F-4D97-AF65-F5344CB8AC3E}">
        <p14:creationId xmlns:p14="http://schemas.microsoft.com/office/powerpoint/2010/main" val="18115254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References:</a:t>
            </a:r>
            <a:endParaRPr lang="en-US" u="sng" dirty="0"/>
          </a:p>
        </p:txBody>
      </p:sp>
      <p:sp>
        <p:nvSpPr>
          <p:cNvPr id="3" name="Content Placeholder 2"/>
          <p:cNvSpPr>
            <a:spLocks noGrp="1"/>
          </p:cNvSpPr>
          <p:nvPr>
            <p:ph idx="1"/>
          </p:nvPr>
        </p:nvSpPr>
        <p:spPr/>
        <p:txBody>
          <a:bodyPr>
            <a:normAutofit/>
          </a:bodyPr>
          <a:lstStyle/>
          <a:p>
            <a:r>
              <a:rPr lang="en-US" sz="4400" dirty="0" smtClean="0"/>
              <a:t>Minimum of </a:t>
            </a:r>
            <a:r>
              <a:rPr lang="en-US" sz="4400" dirty="0" smtClean="0"/>
              <a:t>3 </a:t>
            </a:r>
            <a:r>
              <a:rPr lang="en-US" sz="4400" dirty="0" smtClean="0"/>
              <a:t>(can have more)</a:t>
            </a:r>
          </a:p>
          <a:p>
            <a:r>
              <a:rPr lang="en-US" sz="4400" dirty="0" smtClean="0"/>
              <a:t>Some kind of style </a:t>
            </a:r>
            <a:r>
              <a:rPr lang="en-US" sz="4400" dirty="0" smtClean="0"/>
              <a:t>(Citation Machine, </a:t>
            </a:r>
            <a:r>
              <a:rPr lang="en-US" sz="4400" dirty="0" smtClean="0"/>
              <a:t>etc</a:t>
            </a:r>
            <a:r>
              <a:rPr lang="en-US" sz="4400" dirty="0" smtClean="0"/>
              <a:t>.</a:t>
            </a:r>
            <a:endParaRPr lang="en-US" sz="4400" dirty="0" smtClean="0"/>
          </a:p>
        </p:txBody>
      </p:sp>
    </p:spTree>
    <p:extLst>
      <p:ext uri="{BB962C8B-B14F-4D97-AF65-F5344CB8AC3E}">
        <p14:creationId xmlns:p14="http://schemas.microsoft.com/office/powerpoint/2010/main" val="3315343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Other Visual Aids</a:t>
            </a:r>
            <a:endParaRPr lang="en-US" dirty="0"/>
          </a:p>
        </p:txBody>
      </p:sp>
      <p:sp>
        <p:nvSpPr>
          <p:cNvPr id="3" name="Content Placeholder 2"/>
          <p:cNvSpPr>
            <a:spLocks noGrp="1"/>
          </p:cNvSpPr>
          <p:nvPr>
            <p:ph idx="1"/>
          </p:nvPr>
        </p:nvSpPr>
        <p:spPr/>
        <p:txBody>
          <a:bodyPr>
            <a:normAutofit fontScale="92500"/>
          </a:bodyPr>
          <a:lstStyle/>
          <a:p>
            <a:r>
              <a:rPr lang="en-US" dirty="0" smtClean="0"/>
              <a:t>Google Drive</a:t>
            </a:r>
          </a:p>
          <a:p>
            <a:pPr marL="0" indent="0">
              <a:buNone/>
            </a:pPr>
            <a:r>
              <a:rPr lang="en-US" dirty="0"/>
              <a:t>https://drive.google.com/?tab=mo&amp;authuser=0#my-drive</a:t>
            </a:r>
            <a:endParaRPr lang="en-US" dirty="0" smtClean="0"/>
          </a:p>
          <a:p>
            <a:r>
              <a:rPr lang="en-US" dirty="0" err="1" smtClean="0"/>
              <a:t>Prezi</a:t>
            </a:r>
            <a:endParaRPr lang="en-US" dirty="0" smtClean="0"/>
          </a:p>
          <a:p>
            <a:pPr marL="0" indent="0">
              <a:buNone/>
            </a:pPr>
            <a:r>
              <a:rPr lang="en-US" dirty="0"/>
              <a:t>https://prezi.com/ja4us1c-8qcq/csr-group-project/</a:t>
            </a:r>
            <a:endParaRPr lang="en-US" dirty="0" smtClean="0"/>
          </a:p>
          <a:p>
            <a:r>
              <a:rPr lang="en-US" dirty="0" smtClean="0"/>
              <a:t>Objects/Props</a:t>
            </a:r>
          </a:p>
          <a:p>
            <a:pPr marL="0" indent="0">
              <a:buNone/>
            </a:pPr>
            <a:r>
              <a:rPr lang="en-US" dirty="0"/>
              <a:t>https://www.youtube.com/watch?v=KYtm8uEo5vU</a:t>
            </a:r>
            <a:endParaRPr lang="en-US" dirty="0" smtClean="0"/>
          </a:p>
          <a:p>
            <a:pPr marL="0" indent="0">
              <a:buNone/>
            </a:pPr>
            <a:endParaRPr lang="en-US" dirty="0"/>
          </a:p>
        </p:txBody>
      </p:sp>
    </p:spTree>
    <p:extLst>
      <p:ext uri="{BB962C8B-B14F-4D97-AF65-F5344CB8AC3E}">
        <p14:creationId xmlns:p14="http://schemas.microsoft.com/office/powerpoint/2010/main" val="22784600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Speech Topics</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51230" y="1600200"/>
            <a:ext cx="7241540" cy="4525963"/>
          </a:xfrm>
        </p:spPr>
      </p:pic>
    </p:spTree>
    <p:extLst>
      <p:ext uri="{BB962C8B-B14F-4D97-AF65-F5344CB8AC3E}">
        <p14:creationId xmlns:p14="http://schemas.microsoft.com/office/powerpoint/2010/main" val="1645311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Meet Sally</a:t>
            </a:r>
            <a:endParaRPr lang="en-US" dirty="0"/>
          </a:p>
        </p:txBody>
      </p:sp>
      <p:pic>
        <p:nvPicPr>
          <p:cNvPr id="9" name="Content Placeholder 8"/>
          <p:cNvPicPr>
            <a:picLocks noGrp="1" noChangeAspect="1"/>
          </p:cNvPicPr>
          <p:nvPr>
            <p:ph idx="1"/>
          </p:nvPr>
        </p:nvPicPr>
        <p:blipFill>
          <a:blip r:embed="rId2"/>
          <a:stretch>
            <a:fillRect/>
          </a:stretch>
        </p:blipFill>
        <p:spPr>
          <a:xfrm>
            <a:off x="-1" y="1066800"/>
            <a:ext cx="8700393" cy="5791200"/>
          </a:xfrm>
          <a:prstGeom prst="rect">
            <a:avLst/>
          </a:prstGeom>
        </p:spPr>
      </p:pic>
    </p:spTree>
    <p:extLst>
      <p:ext uri="{BB962C8B-B14F-4D97-AF65-F5344CB8AC3E}">
        <p14:creationId xmlns:p14="http://schemas.microsoft.com/office/powerpoint/2010/main" val="366601116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Sally Student’s Outline – </a:t>
            </a:r>
            <a:r>
              <a:rPr lang="en-US" b="1" dirty="0" smtClean="0"/>
              <a:t>HELP! </a:t>
            </a:r>
            <a:endParaRPr lang="en-US" b="1" dirty="0"/>
          </a:p>
        </p:txBody>
      </p:sp>
      <p:sp>
        <p:nvSpPr>
          <p:cNvPr id="3" name="Content Placeholder 2"/>
          <p:cNvSpPr>
            <a:spLocks noGrp="1"/>
          </p:cNvSpPr>
          <p:nvPr>
            <p:ph idx="1"/>
          </p:nvPr>
        </p:nvSpPr>
        <p:spPr/>
        <p:txBody>
          <a:bodyPr>
            <a:normAutofit/>
          </a:bodyPr>
          <a:lstStyle/>
          <a:p>
            <a:r>
              <a:rPr lang="en-US" sz="4200" b="1" dirty="0" smtClean="0"/>
              <a:t>Topic </a:t>
            </a:r>
            <a:r>
              <a:rPr lang="en-US" sz="4200" dirty="0" smtClean="0"/>
              <a:t>– Income Taxes</a:t>
            </a:r>
          </a:p>
          <a:p>
            <a:r>
              <a:rPr lang="en-US" sz="4200" b="1" dirty="0" smtClean="0"/>
              <a:t>Category </a:t>
            </a:r>
            <a:r>
              <a:rPr lang="en-US" sz="4200" dirty="0" smtClean="0"/>
              <a:t>- Value</a:t>
            </a:r>
          </a:p>
          <a:p>
            <a:r>
              <a:rPr lang="en-US" sz="4200" b="1" dirty="0" smtClean="0"/>
              <a:t>General Purpose: </a:t>
            </a:r>
            <a:r>
              <a:rPr lang="en-US" sz="4200" dirty="0" smtClean="0"/>
              <a:t>Why you should pay taxes</a:t>
            </a:r>
          </a:p>
          <a:p>
            <a:r>
              <a:rPr lang="en-US" sz="4200" b="1" dirty="0" smtClean="0"/>
              <a:t>Specific Purpose: </a:t>
            </a:r>
            <a:r>
              <a:rPr lang="en-US" sz="4200" dirty="0" smtClean="0"/>
              <a:t>If you pay taxes, it benefits everyone. </a:t>
            </a:r>
          </a:p>
        </p:txBody>
      </p:sp>
    </p:spTree>
    <p:extLst>
      <p:ext uri="{BB962C8B-B14F-4D97-AF65-F5344CB8AC3E}">
        <p14:creationId xmlns:p14="http://schemas.microsoft.com/office/powerpoint/2010/main" val="848403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Sally Student’s Outline – </a:t>
            </a:r>
            <a:r>
              <a:rPr lang="en-US" b="1" dirty="0" smtClean="0"/>
              <a:t>HELP! </a:t>
            </a:r>
            <a:endParaRPr lang="en-US" b="1" dirty="0"/>
          </a:p>
        </p:txBody>
      </p:sp>
      <p:sp>
        <p:nvSpPr>
          <p:cNvPr id="3" name="Content Placeholder 2"/>
          <p:cNvSpPr>
            <a:spLocks noGrp="1"/>
          </p:cNvSpPr>
          <p:nvPr>
            <p:ph idx="1"/>
          </p:nvPr>
        </p:nvSpPr>
        <p:spPr/>
        <p:txBody>
          <a:bodyPr>
            <a:normAutofit/>
          </a:bodyPr>
          <a:lstStyle/>
          <a:p>
            <a:r>
              <a:rPr lang="en-US" sz="4400" b="1" dirty="0" smtClean="0"/>
              <a:t>Central Idea:</a:t>
            </a:r>
            <a:r>
              <a:rPr lang="en-US" sz="4400" dirty="0" smtClean="0"/>
              <a:t> </a:t>
            </a:r>
            <a:r>
              <a:rPr lang="en-US" sz="4400" dirty="0"/>
              <a:t>Pays for services you actually use, but could never pay for on your own, takes care of people who need it, and you could go to jail or have your wages garnished. </a:t>
            </a:r>
            <a:endParaRPr lang="en-US" sz="4400" b="1" dirty="0"/>
          </a:p>
        </p:txBody>
      </p:sp>
    </p:spTree>
    <p:extLst>
      <p:ext uri="{BB962C8B-B14F-4D97-AF65-F5344CB8AC3E}">
        <p14:creationId xmlns:p14="http://schemas.microsoft.com/office/powerpoint/2010/main" val="961152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Introduction</a:t>
            </a:r>
            <a:endParaRPr lang="en-US" u="sng" dirty="0"/>
          </a:p>
        </p:txBody>
      </p:sp>
      <p:sp>
        <p:nvSpPr>
          <p:cNvPr id="3" name="Content Placeholder 2"/>
          <p:cNvSpPr>
            <a:spLocks noGrp="1"/>
          </p:cNvSpPr>
          <p:nvPr>
            <p:ph idx="1"/>
          </p:nvPr>
        </p:nvSpPr>
        <p:spPr/>
        <p:txBody>
          <a:bodyPr/>
          <a:lstStyle/>
          <a:p>
            <a:r>
              <a:rPr lang="en-US" sz="4800" dirty="0" smtClean="0"/>
              <a:t>Attention: QQSSC AP</a:t>
            </a:r>
          </a:p>
          <a:p>
            <a:r>
              <a:rPr lang="en-US" sz="4800" dirty="0" smtClean="0"/>
              <a:t>Benefits: Relate &amp; State</a:t>
            </a:r>
          </a:p>
          <a:p>
            <a:r>
              <a:rPr lang="en-US" sz="4800" dirty="0" smtClean="0"/>
              <a:t>Credibility: Research and/or Experience</a:t>
            </a:r>
          </a:p>
          <a:p>
            <a:r>
              <a:rPr lang="en-US" sz="4800" dirty="0" smtClean="0"/>
              <a:t>Preview: Sum up main points</a:t>
            </a:r>
          </a:p>
          <a:p>
            <a:endParaRPr lang="en-US" dirty="0"/>
          </a:p>
        </p:txBody>
      </p:sp>
    </p:spTree>
    <p:extLst>
      <p:ext uri="{BB962C8B-B14F-4D97-AF65-F5344CB8AC3E}">
        <p14:creationId xmlns:p14="http://schemas.microsoft.com/office/powerpoint/2010/main" val="1121354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Sally Student’s Outline – </a:t>
            </a:r>
            <a:r>
              <a:rPr lang="en-US" b="1" dirty="0" smtClean="0"/>
              <a:t>HELP! </a:t>
            </a:r>
            <a:endParaRPr lang="en-US" b="1" dirty="0"/>
          </a:p>
        </p:txBody>
      </p:sp>
      <p:sp>
        <p:nvSpPr>
          <p:cNvPr id="3" name="Content Placeholder 2"/>
          <p:cNvSpPr>
            <a:spLocks noGrp="1"/>
          </p:cNvSpPr>
          <p:nvPr>
            <p:ph idx="1"/>
          </p:nvPr>
        </p:nvSpPr>
        <p:spPr/>
        <p:txBody>
          <a:bodyPr>
            <a:normAutofit/>
          </a:bodyPr>
          <a:lstStyle/>
          <a:p>
            <a:r>
              <a:rPr lang="en-US" b="1" dirty="0" smtClean="0"/>
              <a:t>Introduction: </a:t>
            </a:r>
            <a:r>
              <a:rPr lang="en-US" dirty="0" smtClean="0"/>
              <a:t>Hello, my name is Sally Student, and I’m here today to tell you why you should pay taxes. Imagine that you woke up one day, and there was no subway or busses. In fact, the roads were so bad that no cars could drive on it. You email your professor to let her know that you can’t come to class, only to find out that BMCC doesn’t exist anymore. Welcome to a world where nobody pays taxes. </a:t>
            </a:r>
            <a:endParaRPr lang="en-US" dirty="0"/>
          </a:p>
        </p:txBody>
      </p:sp>
    </p:spTree>
    <p:extLst>
      <p:ext uri="{BB962C8B-B14F-4D97-AF65-F5344CB8AC3E}">
        <p14:creationId xmlns:p14="http://schemas.microsoft.com/office/powerpoint/2010/main" val="361573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Sally Student’s Outline – </a:t>
            </a:r>
            <a:r>
              <a:rPr lang="en-US" b="1" dirty="0" smtClean="0"/>
              <a:t>HELP! </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Transition: </a:t>
            </a:r>
            <a:r>
              <a:rPr lang="en-US" dirty="0" smtClean="0"/>
              <a:t>To start off, I’d like to begin by commencing with…</a:t>
            </a:r>
          </a:p>
          <a:p>
            <a:r>
              <a:rPr lang="en-US" b="1" dirty="0" smtClean="0"/>
              <a:t>Main Idea: </a:t>
            </a:r>
            <a:r>
              <a:rPr lang="en-US" dirty="0" smtClean="0"/>
              <a:t>What do these taxes pay for, anyway? </a:t>
            </a:r>
          </a:p>
          <a:p>
            <a:r>
              <a:rPr lang="en-US" dirty="0"/>
              <a:t>Federal tax rates vary from 10% to 39.6% of taxable income</a:t>
            </a:r>
            <a:r>
              <a:rPr lang="en-US" dirty="0" smtClean="0"/>
              <a:t>. (Wikipedia, 2017)</a:t>
            </a:r>
          </a:p>
          <a:p>
            <a:r>
              <a:rPr lang="en-US" dirty="0" smtClean="0"/>
              <a:t>If you turn 100 in New Mexico, you don’t have to pay State Income Tax (</a:t>
            </a:r>
            <a:r>
              <a:rPr lang="en-US" dirty="0" err="1" smtClean="0"/>
              <a:t>Buzzfeed</a:t>
            </a:r>
            <a:r>
              <a:rPr lang="en-US" dirty="0" smtClean="0"/>
              <a:t>, 2017) </a:t>
            </a:r>
          </a:p>
          <a:p>
            <a:r>
              <a:rPr lang="en-US" dirty="0" smtClean="0"/>
              <a:t>Currency comes from Federal Government, taxes (PBS) </a:t>
            </a:r>
            <a:endParaRPr lang="en-US" dirty="0"/>
          </a:p>
        </p:txBody>
      </p:sp>
    </p:spTree>
    <p:extLst>
      <p:ext uri="{BB962C8B-B14F-4D97-AF65-F5344CB8AC3E}">
        <p14:creationId xmlns:p14="http://schemas.microsoft.com/office/powerpoint/2010/main" val="3887235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t>Sally Student’s Outline – </a:t>
            </a:r>
            <a:r>
              <a:rPr lang="en-US" b="1" dirty="0" smtClean="0"/>
              <a:t>HELP! </a:t>
            </a:r>
            <a:endParaRPr lang="en-US" b="1" dirty="0"/>
          </a:p>
        </p:txBody>
      </p:sp>
      <p:sp>
        <p:nvSpPr>
          <p:cNvPr id="3" name="Content Placeholder 2"/>
          <p:cNvSpPr>
            <a:spLocks noGrp="1"/>
          </p:cNvSpPr>
          <p:nvPr>
            <p:ph idx="1"/>
          </p:nvPr>
        </p:nvSpPr>
        <p:spPr/>
        <p:txBody>
          <a:bodyPr>
            <a:normAutofit/>
          </a:bodyPr>
          <a:lstStyle/>
          <a:p>
            <a:r>
              <a:rPr lang="en-US" b="1" dirty="0" smtClean="0"/>
              <a:t>Signal: </a:t>
            </a:r>
            <a:r>
              <a:rPr lang="en-US" dirty="0" smtClean="0"/>
              <a:t>However,</a:t>
            </a:r>
          </a:p>
          <a:p>
            <a:r>
              <a:rPr lang="en-US" b="1" dirty="0" smtClean="0"/>
              <a:t>Summary: </a:t>
            </a:r>
            <a:r>
              <a:rPr lang="en-US" dirty="0" smtClean="0"/>
              <a:t>There are many reasons we should pay taxes. </a:t>
            </a:r>
          </a:p>
          <a:p>
            <a:r>
              <a:rPr lang="en-US" b="1" dirty="0" smtClean="0"/>
              <a:t>Strong Statement: </a:t>
            </a:r>
            <a:r>
              <a:rPr lang="en-US" dirty="0" smtClean="0"/>
              <a:t>“Taxes are the price we pay for civilization.” </a:t>
            </a:r>
            <a:endParaRPr lang="en-US" dirty="0"/>
          </a:p>
        </p:txBody>
      </p:sp>
    </p:spTree>
    <p:extLst>
      <p:ext uri="{BB962C8B-B14F-4D97-AF65-F5344CB8AC3E}">
        <p14:creationId xmlns:p14="http://schemas.microsoft.com/office/powerpoint/2010/main" val="1669824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933</TotalTime>
  <Words>373</Words>
  <Application>Microsoft Office PowerPoint</Application>
  <PresentationFormat>On-screen Show (4:3)</PresentationFormat>
  <Paragraphs>42</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1_Office Theme</vt:lpstr>
      <vt:lpstr>Fundamentals of Speech</vt:lpstr>
      <vt:lpstr>Speech Topics</vt:lpstr>
      <vt:lpstr>Meet Sally</vt:lpstr>
      <vt:lpstr>Sally Student’s Outline – HELP! </vt:lpstr>
      <vt:lpstr>Sally Student’s Outline – HELP! </vt:lpstr>
      <vt:lpstr>Introduction</vt:lpstr>
      <vt:lpstr>Sally Student’s Outline – HELP! </vt:lpstr>
      <vt:lpstr>Sally Student’s Outline – HELP! </vt:lpstr>
      <vt:lpstr>Sally Student’s Outline – HELP! </vt:lpstr>
      <vt:lpstr>PowerPoint Presentation</vt:lpstr>
      <vt:lpstr>References:</vt:lpstr>
      <vt:lpstr>Other Visual Aids</vt:lpstr>
    </vt:vector>
  </TitlesOfParts>
  <Company>LIM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Resume Speech: Preparation Outline</dc:title>
  <dc:creator>dwadmin</dc:creator>
  <cp:lastModifiedBy>Rebecca J Collier</cp:lastModifiedBy>
  <cp:revision>78</cp:revision>
  <cp:lastPrinted>2014-11-06T21:52:38Z</cp:lastPrinted>
  <dcterms:created xsi:type="dcterms:W3CDTF">2012-01-27T18:08:07Z</dcterms:created>
  <dcterms:modified xsi:type="dcterms:W3CDTF">2018-10-23T21:35:52Z</dcterms:modified>
</cp:coreProperties>
</file>