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0" r:id="rId2"/>
    <p:sldId id="381" r:id="rId3"/>
    <p:sldId id="370" r:id="rId4"/>
    <p:sldId id="371" r:id="rId5"/>
    <p:sldId id="372" r:id="rId6"/>
    <p:sldId id="373" r:id="rId7"/>
    <p:sldId id="374" r:id="rId8"/>
    <p:sldId id="368" r:id="rId9"/>
    <p:sldId id="369" r:id="rId10"/>
    <p:sldId id="376" r:id="rId11"/>
    <p:sldId id="375" r:id="rId12"/>
    <p:sldId id="377" r:id="rId13"/>
    <p:sldId id="382" r:id="rId14"/>
    <p:sldId id="38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https://grants.nih.gov/grants/guide/notice-files/NOT-OD-15-089.html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 everywhere.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 smtClean="0"/>
              <a:t>Public Speaking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/>
            </a:r>
            <a:br>
              <a:rPr lang="en-US" sz="5000" b="1" dirty="0" smtClean="0"/>
            </a:br>
            <a:r>
              <a:rPr lang="en-US" sz="5000" b="1" dirty="0" smtClean="0"/>
              <a:t>Audience Analysis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0453" y="2842924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" y="304800"/>
            <a:ext cx="9039497" cy="64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0627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81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500062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34143"/>
            <a:ext cx="4220613" cy="2117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5052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b="1" dirty="0" smtClean="0"/>
              <a:t>Guide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/>
              <a:t>Expectations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/>
              <a:t>Learned Dispositions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8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Cognitive Dissonance 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17638"/>
            <a:ext cx="5105400" cy="543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35" y="1415461"/>
            <a:ext cx="4376194" cy="3001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023" y="4391433"/>
            <a:ext cx="2219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Identification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783"/>
            <a:ext cx="9144000" cy="5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7500" dirty="0" smtClean="0"/>
              <a:t>Race &amp; Ethnicity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7228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52401"/>
            <a:ext cx="1676400" cy="2372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52401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Caucasion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Skull: </a:t>
            </a:r>
            <a:r>
              <a:rPr lang="en-US" dirty="0" smtClean="0"/>
              <a:t>High </a:t>
            </a:r>
            <a:r>
              <a:rPr lang="en-US" dirty="0" err="1"/>
              <a:t>forehead,Little</a:t>
            </a:r>
            <a:r>
              <a:rPr lang="en-US" dirty="0"/>
              <a:t> </a:t>
            </a:r>
            <a:r>
              <a:rPr lang="en-US" dirty="0" err="1"/>
              <a:t>supraobital</a:t>
            </a:r>
            <a:r>
              <a:rPr lang="en-US" dirty="0"/>
              <a:t> development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Nose:Long,narrow,high</a:t>
            </a:r>
            <a:r>
              <a:rPr lang="en-US" dirty="0"/>
              <a:t> in both root and bridge</a:t>
            </a:r>
            <a:r>
              <a:rPr lang="en-US" dirty="0" smtClean="0"/>
              <a:t>.</a:t>
            </a:r>
          </a:p>
          <a:p>
            <a:r>
              <a:rPr lang="fr-FR" b="1" dirty="0" err="1"/>
              <a:t>Caucasian</a:t>
            </a:r>
            <a:r>
              <a:rPr lang="fr-FR" dirty="0"/>
              <a:t> races (</a:t>
            </a:r>
            <a:r>
              <a:rPr lang="fr-FR" dirty="0" err="1"/>
              <a:t>Aryans</a:t>
            </a:r>
            <a:r>
              <a:rPr lang="fr-FR" dirty="0"/>
              <a:t>, Hamites, </a:t>
            </a:r>
            <a:r>
              <a:rPr lang="fr-FR" dirty="0" err="1"/>
              <a:t>Semites</a:t>
            </a:r>
            <a:r>
              <a:rPr lang="fr-FR" dirty="0"/>
              <a:t>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275617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8297" y="18288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Mongoloid: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Skull: High incidence of </a:t>
            </a:r>
            <a:r>
              <a:rPr lang="en-US" dirty="0" err="1"/>
              <a:t>Brachycephaly</a:t>
            </a:r>
            <a:r>
              <a:rPr lang="en-US" dirty="0"/>
              <a:t>(Short Round Head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Wide </a:t>
            </a:r>
            <a:r>
              <a:rPr lang="en-US" dirty="0"/>
              <a:t>and short, projecting cheek bones, </a:t>
            </a:r>
            <a:r>
              <a:rPr lang="en-US" dirty="0" err="1"/>
              <a:t>Prognathism</a:t>
            </a:r>
            <a:r>
              <a:rPr lang="en-US" dirty="0"/>
              <a:t> rare. Shovel shaped incisors common </a:t>
            </a:r>
            <a:r>
              <a:rPr lang="en-US" dirty="0" smtClean="0"/>
              <a:t>especially </a:t>
            </a:r>
            <a:r>
              <a:rPr lang="en-US" dirty="0"/>
              <a:t>in Asia.</a:t>
            </a:r>
            <a:br>
              <a:rPr lang="en-US" dirty="0"/>
            </a:br>
            <a:r>
              <a:rPr lang="en-US" dirty="0"/>
              <a:t>Nose: </a:t>
            </a:r>
            <a:r>
              <a:rPr lang="en-US" dirty="0" err="1"/>
              <a:t>Mesorine</a:t>
            </a:r>
            <a:r>
              <a:rPr lang="en-US" dirty="0"/>
              <a:t>(Low and Broad in both root and bridge</a:t>
            </a:r>
            <a:r>
              <a:rPr lang="en-US" dirty="0" smtClean="0"/>
              <a:t>.</a:t>
            </a:r>
          </a:p>
          <a:p>
            <a:r>
              <a:rPr lang="en-US" b="1" dirty="0"/>
              <a:t>Mongolian</a:t>
            </a:r>
            <a:r>
              <a:rPr lang="en-US" dirty="0"/>
              <a:t> races (northern Mongolian, Chinese and Indo-Chinese, Japanese and Korean, Tibetan, Malayan, Polynesian, Maori, Micronesian, Eskimo, </a:t>
            </a:r>
            <a:r>
              <a:rPr lang="en-US" u="sng" dirty="0"/>
              <a:t>American Indian</a:t>
            </a:r>
            <a:r>
              <a:rPr lang="en-US" dirty="0"/>
              <a:t>),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9" y="4800600"/>
            <a:ext cx="2758441" cy="1838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431382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Negroid: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Skull: Forehead </a:t>
            </a:r>
            <a:r>
              <a:rPr lang="en-US" dirty="0"/>
              <a:t>most often high, little </a:t>
            </a:r>
            <a:r>
              <a:rPr lang="en-US" dirty="0" err="1"/>
              <a:t>supraobital</a:t>
            </a:r>
            <a:r>
              <a:rPr lang="en-US" dirty="0"/>
              <a:t> development.</a:t>
            </a:r>
            <a:br>
              <a:rPr lang="en-US" dirty="0"/>
            </a:br>
            <a:r>
              <a:rPr lang="en-US" dirty="0" smtClean="0"/>
              <a:t>Nose</a:t>
            </a:r>
            <a:r>
              <a:rPr lang="en-US" dirty="0"/>
              <a:t>: Low &amp; broad in root and bridge with characteristic depression at root</a:t>
            </a:r>
            <a:r>
              <a:rPr lang="en-US" dirty="0" smtClean="0"/>
              <a:t>.</a:t>
            </a:r>
          </a:p>
          <a:p>
            <a:r>
              <a:rPr lang="en-US" b="1" dirty="0"/>
              <a:t>Negroid</a:t>
            </a:r>
            <a:r>
              <a:rPr lang="en-US" dirty="0"/>
              <a:t> races (African, Hottentots, Melanesians/Papua, “</a:t>
            </a:r>
            <a:r>
              <a:rPr lang="en-US" dirty="0" err="1"/>
              <a:t>Negrito</a:t>
            </a:r>
            <a:r>
              <a:rPr lang="en-US" dirty="0"/>
              <a:t>”, Australian Aborigine, Dravidians, Sinhalese)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dirty="0" smtClean="0"/>
              <a:t>Black, White, Asian, Hispanic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284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375"/>
            <a:ext cx="9144000" cy="50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615"/>
            <a:ext cx="9144000" cy="4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96" y="0"/>
            <a:ext cx="5876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36</Words>
  <Application>Microsoft Office PowerPoint</Application>
  <PresentationFormat>On-screen Show (4:3)</PresentationFormat>
  <Paragraphs>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Public Speaking</vt:lpstr>
      <vt:lpstr>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Cognitive Dissonance 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66</cp:revision>
  <cp:lastPrinted>2015-02-02T17:34:36Z</cp:lastPrinted>
  <dcterms:created xsi:type="dcterms:W3CDTF">2013-04-16T15:56:09Z</dcterms:created>
  <dcterms:modified xsi:type="dcterms:W3CDTF">2018-11-02T19:50:59Z</dcterms:modified>
</cp:coreProperties>
</file>